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2" r:id="rId2"/>
    <p:sldId id="258" r:id="rId3"/>
    <p:sldId id="260" r:id="rId4"/>
    <p:sldId id="259" r:id="rId5"/>
    <p:sldId id="261" r:id="rId6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93" userDrawn="1">
          <p15:clr>
            <a:srgbClr val="A4A3A4"/>
          </p15:clr>
        </p15:guide>
        <p15:guide id="2" pos="3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 autoAdjust="0"/>
    <p:restoredTop sz="95014" autoAdjust="0"/>
  </p:normalViewPr>
  <p:slideViewPr>
    <p:cSldViewPr snapToGrid="0" showGuides="1">
      <p:cViewPr varScale="1">
        <p:scale>
          <a:sx n="68" d="100"/>
          <a:sy n="68" d="100"/>
        </p:scale>
        <p:origin x="1440" y="60"/>
      </p:cViewPr>
      <p:guideLst>
        <p:guide orient="horz" pos="1593"/>
        <p:guide pos="32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4FF7FA-E5A9-4624-AA93-DDE939C9F4B1}" type="datetimeFigureOut">
              <a:rPr lang="sr-Latn-CS" smtClean="0"/>
              <a:pPr/>
              <a:t>21.9.2021.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F83393-BF5E-4EDA-A832-599F53C44E6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11866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4BCF-9267-40BC-9D36-096886FFCE32}" type="datetimeFigureOut">
              <a:rPr lang="sr-Latn-CS" smtClean="0"/>
              <a:pPr/>
              <a:t>21.9.2021.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E43CE-3DEB-4F97-AD37-D347BEFBA1DD}" type="slidenum">
              <a:rPr lang="hr-HR" smtClean="0"/>
              <a:pPr/>
              <a:t>‹#›</a:t>
            </a:fld>
            <a:endParaRPr lang="hr-HR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2330D606-E785-44B4-A3AA-2A1C4E05506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4BCF-9267-40BC-9D36-096886FFCE32}" type="datetimeFigureOut">
              <a:rPr lang="sr-Latn-CS" smtClean="0"/>
              <a:pPr/>
              <a:t>21.9.2021.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E43CE-3DEB-4F97-AD37-D347BEFBA1D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4BCF-9267-40BC-9D36-096886FFCE32}" type="datetimeFigureOut">
              <a:rPr lang="sr-Latn-CS" smtClean="0"/>
              <a:pPr/>
              <a:t>21.9.2021.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E43CE-3DEB-4F97-AD37-D347BEFBA1D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4BCF-9267-40BC-9D36-096886FFCE32}" type="datetimeFigureOut">
              <a:rPr lang="sr-Latn-CS" smtClean="0"/>
              <a:pPr/>
              <a:t>21.9.2021.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E43CE-3DEB-4F97-AD37-D347BEFBA1D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4BCF-9267-40BC-9D36-096886FFCE32}" type="datetimeFigureOut">
              <a:rPr lang="sr-Latn-CS" smtClean="0"/>
              <a:pPr/>
              <a:t>21.9.2021.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E43CE-3DEB-4F97-AD37-D347BEFBA1D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4BCF-9267-40BC-9D36-096886FFCE32}" type="datetimeFigureOut">
              <a:rPr lang="sr-Latn-CS" smtClean="0"/>
              <a:pPr/>
              <a:t>21.9.2021.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E43CE-3DEB-4F97-AD37-D347BEFBA1D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4BCF-9267-40BC-9D36-096886FFCE32}" type="datetimeFigureOut">
              <a:rPr lang="sr-Latn-CS" smtClean="0"/>
              <a:pPr/>
              <a:t>21.9.2021.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E43CE-3DEB-4F97-AD37-D347BEFBA1D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4BCF-9267-40BC-9D36-096886FFCE32}" type="datetimeFigureOut">
              <a:rPr lang="sr-Latn-CS" smtClean="0"/>
              <a:pPr/>
              <a:t>21.9.2021.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E43CE-3DEB-4F97-AD37-D347BEFBA1D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4BCF-9267-40BC-9D36-096886FFCE32}" type="datetimeFigureOut">
              <a:rPr lang="sr-Latn-CS" smtClean="0"/>
              <a:pPr/>
              <a:t>21.9.2021.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E43CE-3DEB-4F97-AD37-D347BEFBA1D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4BCF-9267-40BC-9D36-096886FFCE32}" type="datetimeFigureOut">
              <a:rPr lang="sr-Latn-CS" smtClean="0"/>
              <a:pPr/>
              <a:t>21.9.2021.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E43CE-3DEB-4F97-AD37-D347BEFBA1D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4BCF-9267-40BC-9D36-096886FFCE32}" type="datetimeFigureOut">
              <a:rPr lang="sr-Latn-CS" smtClean="0"/>
              <a:pPr/>
              <a:t>21.9.2021.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E43CE-3DEB-4F97-AD37-D347BEFBA1D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F4BCF-9267-40BC-9D36-096886FFCE32}" type="datetimeFigureOut">
              <a:rPr lang="sr-Latn-CS" smtClean="0"/>
              <a:pPr/>
              <a:t>21.9.2021.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E43CE-3DEB-4F97-AD37-D347BEFBA1DD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5" Type="http://schemas.openxmlformats.org/officeDocument/2006/relationships/image" Target="../media/image10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>
            <a:extLst>
              <a:ext uri="{FF2B5EF4-FFF2-40B4-BE49-F238E27FC236}">
                <a16:creationId xmlns:a16="http://schemas.microsoft.com/office/drawing/2014/main" id="{C7F10053-128A-41DB-B20B-7F1CA27C0A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678" y="2071468"/>
            <a:ext cx="8820442" cy="699867"/>
          </a:xfrm>
        </p:spPr>
        <p:txBody>
          <a:bodyPr>
            <a:normAutofit/>
          </a:bodyPr>
          <a:lstStyle/>
          <a:p>
            <a:r>
              <a:rPr lang="hr-HR" altLang="sr-Latn-RS" sz="2000" b="1" dirty="0">
                <a:solidFill>
                  <a:schemeClr val="tx1"/>
                </a:solidFill>
                <a:latin typeface="Myriad Pro" panose="020B0503030403020204" pitchFamily="34" charset="0"/>
              </a:rPr>
              <a:t>4. SUSTAV DVIJU LINEARNIH JEDNADŽBI S DVJEMA NEPOZNANICAMA</a:t>
            </a:r>
            <a:endParaRPr lang="hr-HR" sz="2000" b="1" dirty="0">
              <a:latin typeface="Myriad Pro" panose="020B0503030403020204" pitchFamily="34" charset="0"/>
            </a:endParaRPr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E8C77AB4-0C2A-4D7C-ACB8-1F336BA59AEC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71733" y="3041566"/>
            <a:ext cx="77724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/>
              <a:t>4.4. Primjena sustava dviju linearnih jednadžbi s dvjema nepoznanicama</a:t>
            </a:r>
          </a:p>
        </p:txBody>
      </p:sp>
    </p:spTree>
    <p:extLst>
      <p:ext uri="{BB962C8B-B14F-4D97-AF65-F5344CB8AC3E}">
        <p14:creationId xmlns:p14="http://schemas.microsoft.com/office/powerpoint/2010/main" val="2546741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391" y="106162"/>
            <a:ext cx="89518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400" dirty="0">
                <a:solidFill>
                  <a:srgbClr val="333333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Luna je </a:t>
            </a:r>
            <a:r>
              <a:rPr lang="hr-HR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3 kilograma višanja i 5 kilograma kivija platila 71 kunu. U drugoj kupovini Luna je 2 kilograma višanja i 7 kilograma kivija platila 73 kune. Odredite cijenu jednog kilograma višanja i jednog kilograma kivija. </a:t>
            </a:r>
            <a:endParaRPr lang="hr-HR" sz="2400" dirty="0">
              <a:latin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10922" y="1693803"/>
            <a:ext cx="724666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1. korak – odabir nepoznanica</a:t>
            </a:r>
            <a:endParaRPr lang="en-US" sz="32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64903" y="2452577"/>
            <a:ext cx="520810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dirty="0"/>
              <a:t>x – cijena 1 kg višanja</a:t>
            </a:r>
          </a:p>
          <a:p>
            <a:endParaRPr lang="hr-HR" sz="3600" dirty="0"/>
          </a:p>
          <a:p>
            <a:r>
              <a:rPr lang="hr-HR" sz="3600" dirty="0"/>
              <a:t>y – cijena 1 kg kivija</a:t>
            </a:r>
          </a:p>
        </p:txBody>
      </p:sp>
      <p:pic>
        <p:nvPicPr>
          <p:cNvPr id="5124" name="Picture 4" descr="Povezana slik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0236" y="2146591"/>
            <a:ext cx="1048649" cy="1048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Slikovni rezultat za kiv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220" y="3485322"/>
            <a:ext cx="1295841" cy="1123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917062" y="5370574"/>
            <a:ext cx="28343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dirty="0"/>
              <a:t>3x + 5y = 71</a:t>
            </a:r>
          </a:p>
          <a:p>
            <a:r>
              <a:rPr lang="hr-HR" sz="3600" dirty="0"/>
              <a:t>2x + 7y = 73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3869" y="4574142"/>
            <a:ext cx="724666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2. korak – pisanje jednadžbi</a:t>
            </a:r>
            <a:endParaRPr lang="en-US" sz="32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19362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/>
          <p:cNvSpPr txBox="1"/>
          <p:nvPr/>
        </p:nvSpPr>
        <p:spPr>
          <a:xfrm>
            <a:off x="1111781" y="837503"/>
            <a:ext cx="1642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3x + 5</a:t>
            </a:r>
            <a:r>
              <a:rPr lang="hr-HR" i="1" dirty="0"/>
              <a:t>y</a:t>
            </a:r>
            <a:r>
              <a:rPr lang="hr-HR" dirty="0"/>
              <a:t> = 71</a:t>
            </a: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3409286"/>
              </p:ext>
            </p:extLst>
          </p:nvPr>
        </p:nvGraphicFramePr>
        <p:xfrm>
          <a:off x="1138238" y="1492250"/>
          <a:ext cx="1282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680" imgH="266400" progId="Equation.DSMT4">
                  <p:embed/>
                </p:oleObj>
              </mc:Choice>
              <mc:Fallback>
                <p:oleObj name="Equation" r:id="rId2" imgW="128268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8238" y="1492250"/>
                        <a:ext cx="12827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Ravni poveznik 16"/>
          <p:cNvCxnSpPr/>
          <p:nvPr/>
        </p:nvCxnSpPr>
        <p:spPr>
          <a:xfrm rot="5400000">
            <a:off x="2212625" y="914400"/>
            <a:ext cx="587022" cy="1806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kstniOkvir 17"/>
          <p:cNvSpPr txBox="1"/>
          <p:nvPr/>
        </p:nvSpPr>
        <p:spPr>
          <a:xfrm>
            <a:off x="2472093" y="824089"/>
            <a:ext cx="1106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ym typeface="Symbol"/>
              </a:rPr>
              <a:t> </a:t>
            </a:r>
            <a:r>
              <a:rPr lang="hr-HR" dirty="0"/>
              <a:t>2</a:t>
            </a:r>
          </a:p>
        </p:txBody>
      </p:sp>
      <p:cxnSp>
        <p:nvCxnSpPr>
          <p:cNvPr id="20" name="Ravni poveznik 19"/>
          <p:cNvCxnSpPr/>
          <p:nvPr/>
        </p:nvCxnSpPr>
        <p:spPr>
          <a:xfrm>
            <a:off x="688448" y="1930400"/>
            <a:ext cx="24158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kstniOkvir 20"/>
          <p:cNvSpPr txBox="1"/>
          <p:nvPr/>
        </p:nvSpPr>
        <p:spPr>
          <a:xfrm>
            <a:off x="1049692" y="2146856"/>
            <a:ext cx="2077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6</a:t>
            </a:r>
            <a:r>
              <a:rPr lang="hr-HR" i="1" dirty="0"/>
              <a:t>x</a:t>
            </a:r>
            <a:r>
              <a:rPr lang="hr-HR" dirty="0"/>
              <a:t> + 10</a:t>
            </a:r>
            <a:r>
              <a:rPr lang="hr-HR" i="1" dirty="0"/>
              <a:t>y</a:t>
            </a:r>
            <a:r>
              <a:rPr lang="hr-HR" dirty="0"/>
              <a:t> = 142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9510133"/>
              </p:ext>
            </p:extLst>
          </p:nvPr>
        </p:nvGraphicFramePr>
        <p:xfrm>
          <a:off x="833438" y="2747963"/>
          <a:ext cx="17780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77680" imgH="266400" progId="Equation.DSMT4">
                  <p:embed/>
                </p:oleObj>
              </mc:Choice>
              <mc:Fallback>
                <p:oleObj name="Equation" r:id="rId4" imgW="177768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3438" y="2747963"/>
                        <a:ext cx="17780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Ravni poveznik 22"/>
          <p:cNvCxnSpPr/>
          <p:nvPr/>
        </p:nvCxnSpPr>
        <p:spPr>
          <a:xfrm>
            <a:off x="699737" y="3256845"/>
            <a:ext cx="24158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vni poveznik 24"/>
          <p:cNvCxnSpPr/>
          <p:nvPr/>
        </p:nvCxnSpPr>
        <p:spPr>
          <a:xfrm rot="5400000">
            <a:off x="2212975" y="2545638"/>
            <a:ext cx="1004711" cy="203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kstniOkvir 25"/>
          <p:cNvSpPr txBox="1"/>
          <p:nvPr/>
        </p:nvSpPr>
        <p:spPr>
          <a:xfrm>
            <a:off x="2652536" y="2376860"/>
            <a:ext cx="5305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dirty="0"/>
              <a:t>+</a:t>
            </a:r>
          </a:p>
        </p:txBody>
      </p:sp>
      <p:graphicFrame>
        <p:nvGraphicFramePr>
          <p:cNvPr id="27" name="Objek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7883455"/>
              </p:ext>
            </p:extLst>
          </p:nvPr>
        </p:nvGraphicFramePr>
        <p:xfrm>
          <a:off x="577850" y="3624263"/>
          <a:ext cx="1193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93760" imgH="266400" progId="Equation.DSMT4">
                  <p:embed/>
                </p:oleObj>
              </mc:Choice>
              <mc:Fallback>
                <p:oleObj name="Equation" r:id="rId6" imgW="119376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" y="3624263"/>
                        <a:ext cx="11938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k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3103101"/>
              </p:ext>
            </p:extLst>
          </p:nvPr>
        </p:nvGraphicFramePr>
        <p:xfrm>
          <a:off x="1826935" y="3606738"/>
          <a:ext cx="1115048" cy="25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228600" progId="Equation.DSMT4">
                  <p:embed/>
                </p:oleObj>
              </mc:Choice>
              <mc:Fallback>
                <p:oleObj name="Equation" r:id="rId8" imgW="10029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6935" y="3606738"/>
                        <a:ext cx="1115048" cy="2540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Elipsa 29"/>
          <p:cNvSpPr/>
          <p:nvPr/>
        </p:nvSpPr>
        <p:spPr>
          <a:xfrm>
            <a:off x="824091" y="1998133"/>
            <a:ext cx="688621" cy="125306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1" name="Elipsa 30"/>
          <p:cNvSpPr/>
          <p:nvPr/>
        </p:nvSpPr>
        <p:spPr>
          <a:xfrm>
            <a:off x="1337735" y="1979966"/>
            <a:ext cx="688621" cy="1253067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4" name="Elipsa 33"/>
          <p:cNvSpPr/>
          <p:nvPr/>
        </p:nvSpPr>
        <p:spPr>
          <a:xfrm>
            <a:off x="1941691" y="1979966"/>
            <a:ext cx="688621" cy="125306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chemeClr val="tx1"/>
              </a:solidFill>
            </a:endParaRP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3544281"/>
              </p:ext>
            </p:extLst>
          </p:nvPr>
        </p:nvGraphicFramePr>
        <p:xfrm>
          <a:off x="1019175" y="4333875"/>
          <a:ext cx="11684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68200" imgH="266400" progId="Equation.DSMT4">
                  <p:embed/>
                </p:oleObj>
              </mc:Choice>
              <mc:Fallback>
                <p:oleObj name="Equation" r:id="rId10" imgW="116820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9175" y="4333875"/>
                        <a:ext cx="11684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5741078"/>
              </p:ext>
            </p:extLst>
          </p:nvPr>
        </p:nvGraphicFramePr>
        <p:xfrm>
          <a:off x="1341438" y="4852988"/>
          <a:ext cx="5461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45760" imgH="266400" progId="Equation.DSMT4">
                  <p:embed/>
                </p:oleObj>
              </mc:Choice>
              <mc:Fallback>
                <p:oleObj name="Equation" r:id="rId12" imgW="54576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1438" y="4852988"/>
                        <a:ext cx="5461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Ravni poveznik 36"/>
          <p:cNvCxnSpPr/>
          <p:nvPr/>
        </p:nvCxnSpPr>
        <p:spPr>
          <a:xfrm rot="5400000">
            <a:off x="1890889" y="4363156"/>
            <a:ext cx="587022" cy="1806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Objek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1517740"/>
              </p:ext>
            </p:extLst>
          </p:nvPr>
        </p:nvGraphicFramePr>
        <p:xfrm>
          <a:off x="2235337" y="4313238"/>
          <a:ext cx="6350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34680" imgH="266400" progId="Equation.DSMT4">
                  <p:embed/>
                </p:oleObj>
              </mc:Choice>
              <mc:Fallback>
                <p:oleObj name="Equation" r:id="rId14" imgW="63468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337" y="4313238"/>
                        <a:ext cx="6350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kstniOkvir 42"/>
          <p:cNvSpPr txBox="1"/>
          <p:nvPr/>
        </p:nvSpPr>
        <p:spPr>
          <a:xfrm>
            <a:off x="4696001" y="3269033"/>
            <a:ext cx="2528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3x + 3</a:t>
            </a:r>
            <a:r>
              <a:rPr lang="hr-HR" dirty="0">
                <a:sym typeface="Symbol"/>
              </a:rPr>
              <a:t>5 </a:t>
            </a:r>
            <a:r>
              <a:rPr lang="hr-HR" dirty="0"/>
              <a:t>= 71</a:t>
            </a:r>
          </a:p>
        </p:txBody>
      </p:sp>
      <p:sp>
        <p:nvSpPr>
          <p:cNvPr id="44" name="TekstniOkvir 43"/>
          <p:cNvSpPr txBox="1"/>
          <p:nvPr/>
        </p:nvSpPr>
        <p:spPr>
          <a:xfrm>
            <a:off x="4696001" y="3793967"/>
            <a:ext cx="1642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3</a:t>
            </a:r>
            <a:r>
              <a:rPr lang="hr-HR" i="1" dirty="0"/>
              <a:t>x </a:t>
            </a:r>
            <a:r>
              <a:rPr lang="hr-HR" dirty="0"/>
              <a:t>= 71 – 35</a:t>
            </a:r>
          </a:p>
        </p:txBody>
      </p:sp>
      <p:sp>
        <p:nvSpPr>
          <p:cNvPr id="45" name="TekstniOkvir 44"/>
          <p:cNvSpPr txBox="1"/>
          <p:nvPr/>
        </p:nvSpPr>
        <p:spPr>
          <a:xfrm>
            <a:off x="4696001" y="4352767"/>
            <a:ext cx="1642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3x = 36</a:t>
            </a:r>
          </a:p>
        </p:txBody>
      </p:sp>
      <p:sp>
        <p:nvSpPr>
          <p:cNvPr id="46" name="Pravokutnik 45"/>
          <p:cNvSpPr/>
          <p:nvPr/>
        </p:nvSpPr>
        <p:spPr>
          <a:xfrm>
            <a:off x="1128891" y="4786489"/>
            <a:ext cx="970844" cy="39511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47" name="Pravokutnik 46"/>
          <p:cNvSpPr/>
          <p:nvPr/>
        </p:nvSpPr>
        <p:spPr>
          <a:xfrm>
            <a:off x="4696001" y="4900768"/>
            <a:ext cx="970844" cy="39511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48" name="TekstniOkvir 47"/>
          <p:cNvSpPr txBox="1"/>
          <p:nvPr/>
        </p:nvSpPr>
        <p:spPr>
          <a:xfrm>
            <a:off x="3973689" y="2516188"/>
            <a:ext cx="4888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Dobiveno rješenje za </a:t>
            </a:r>
            <a:r>
              <a:rPr lang="hr-HR" i="1" dirty="0"/>
              <a:t>y</a:t>
            </a:r>
            <a:r>
              <a:rPr lang="hr-HR" dirty="0"/>
              <a:t> uvrstimo u bilo koju jednadžbu sustava (</a:t>
            </a:r>
            <a:r>
              <a:rPr lang="hr-HR" dirty="0" err="1"/>
              <a:t>npr</a:t>
            </a:r>
            <a:r>
              <a:rPr lang="hr-HR" dirty="0"/>
              <a:t>. u prvu):</a:t>
            </a:r>
          </a:p>
        </p:txBody>
      </p:sp>
      <p:sp>
        <p:nvSpPr>
          <p:cNvPr id="49" name="TekstniOkvir 48"/>
          <p:cNvSpPr txBox="1"/>
          <p:nvPr/>
        </p:nvSpPr>
        <p:spPr>
          <a:xfrm>
            <a:off x="2788355" y="5680958"/>
            <a:ext cx="198684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600" b="1" dirty="0"/>
              <a:t>RJEŠENJE SUSTAVA: </a:t>
            </a:r>
          </a:p>
          <a:p>
            <a:pPr algn="ctr"/>
            <a:r>
              <a:rPr lang="hr-HR" dirty="0"/>
              <a:t>(12, 7)</a:t>
            </a:r>
          </a:p>
        </p:txBody>
      </p:sp>
      <p:sp>
        <p:nvSpPr>
          <p:cNvPr id="36" name="TekstniOkvir 35"/>
          <p:cNvSpPr txBox="1"/>
          <p:nvPr/>
        </p:nvSpPr>
        <p:spPr>
          <a:xfrm>
            <a:off x="4775199" y="4888980"/>
            <a:ext cx="1642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/>
              <a:t>x</a:t>
            </a:r>
            <a:r>
              <a:rPr lang="hr-HR" dirty="0"/>
              <a:t> = 12</a:t>
            </a:r>
          </a:p>
        </p:txBody>
      </p:sp>
      <p:cxnSp>
        <p:nvCxnSpPr>
          <p:cNvPr id="39" name="Ravni poveznik 38"/>
          <p:cNvCxnSpPr/>
          <p:nvPr/>
        </p:nvCxnSpPr>
        <p:spPr>
          <a:xfrm rot="5400000">
            <a:off x="2206981" y="1495778"/>
            <a:ext cx="587022" cy="1806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kstniOkvir 39"/>
          <p:cNvSpPr txBox="1"/>
          <p:nvPr/>
        </p:nvSpPr>
        <p:spPr>
          <a:xfrm>
            <a:off x="2466449" y="1405467"/>
            <a:ext cx="1106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ym typeface="Symbol"/>
              </a:rPr>
              <a:t> (-</a:t>
            </a:r>
            <a:r>
              <a:rPr lang="hr-HR" dirty="0"/>
              <a:t>3)</a:t>
            </a:r>
          </a:p>
        </p:txBody>
      </p:sp>
      <p:sp>
        <p:nvSpPr>
          <p:cNvPr id="41" name="Rectangle 40"/>
          <p:cNvSpPr/>
          <p:nvPr/>
        </p:nvSpPr>
        <p:spPr>
          <a:xfrm>
            <a:off x="1017588" y="107244"/>
            <a:ext cx="724666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3. korak – rješavanje sustava</a:t>
            </a:r>
            <a:endParaRPr lang="en-US" sz="32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52934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26" grpId="0"/>
      <p:bldP spid="30" grpId="0" animBg="1"/>
      <p:bldP spid="30" grpId="1" animBg="1"/>
      <p:bldP spid="31" grpId="0" animBg="1"/>
      <p:bldP spid="31" grpId="1" animBg="1"/>
      <p:bldP spid="34" grpId="0" animBg="1"/>
      <p:bldP spid="34" grpId="1" animBg="1"/>
      <p:bldP spid="43" grpId="0"/>
      <p:bldP spid="44" grpId="0"/>
      <p:bldP spid="45" grpId="0"/>
      <p:bldP spid="46" grpId="0" animBg="1"/>
      <p:bldP spid="47" grpId="0" animBg="1"/>
      <p:bldP spid="48" grpId="0"/>
      <p:bldP spid="49" grpId="0"/>
      <p:bldP spid="36" grpId="0"/>
      <p:bldP spid="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88426" y="320194"/>
            <a:ext cx="724666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4. korak – </a:t>
            </a:r>
            <a:r>
              <a:rPr lang="hr-HR" sz="32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intrpretacija</a:t>
            </a:r>
            <a:r>
              <a:rPr lang="hr-HR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 rješenja</a:t>
            </a:r>
            <a:endParaRPr lang="en-US" sz="32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69772" y="1087603"/>
            <a:ext cx="520810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dirty="0"/>
              <a:t>x – cijena 1 kg višanja</a:t>
            </a:r>
          </a:p>
          <a:p>
            <a:endParaRPr lang="hr-HR" sz="3600" dirty="0"/>
          </a:p>
          <a:p>
            <a:r>
              <a:rPr lang="hr-HR" sz="3600" dirty="0"/>
              <a:t>y – cijena 1 kg kivija</a:t>
            </a:r>
          </a:p>
        </p:txBody>
      </p:sp>
      <p:graphicFrame>
        <p:nvGraphicFramePr>
          <p:cNvPr id="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0307508"/>
              </p:ext>
            </p:extLst>
          </p:nvPr>
        </p:nvGraphicFramePr>
        <p:xfrm>
          <a:off x="7014817" y="2339271"/>
          <a:ext cx="1029253" cy="5026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45760" imgH="266400" progId="Equation.DSMT4">
                  <p:embed/>
                </p:oleObj>
              </mc:Choice>
              <mc:Fallback>
                <p:oleObj name="Equation" r:id="rId2" imgW="54576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4817" y="2339271"/>
                        <a:ext cx="1029253" cy="50265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kstniOkvir 35"/>
          <p:cNvSpPr txBox="1"/>
          <p:nvPr/>
        </p:nvSpPr>
        <p:spPr>
          <a:xfrm>
            <a:off x="7014817" y="1087603"/>
            <a:ext cx="16425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i="1" dirty="0">
                <a:solidFill>
                  <a:srgbClr val="FF0000"/>
                </a:solidFill>
              </a:rPr>
              <a:t>x</a:t>
            </a:r>
            <a:r>
              <a:rPr lang="hr-HR" sz="3200" dirty="0">
                <a:solidFill>
                  <a:srgbClr val="FF0000"/>
                </a:solidFill>
              </a:rPr>
              <a:t> = 12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2156" y="3508822"/>
            <a:ext cx="80572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dirty="0">
                <a:solidFill>
                  <a:srgbClr val="0070C0"/>
                </a:solidFill>
              </a:rPr>
              <a:t>Cijena 1 kg višanja je 12 kn, a cijena 1 kg kivija 7 kn. </a:t>
            </a:r>
          </a:p>
        </p:txBody>
      </p:sp>
    </p:spTree>
    <p:extLst>
      <p:ext uri="{BB962C8B-B14F-4D97-AF65-F5344CB8AC3E}">
        <p14:creationId xmlns:p14="http://schemas.microsoft.com/office/powerpoint/2010/main" val="3639831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88426" y="320194"/>
            <a:ext cx="724666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5. korak – provjera rješenja</a:t>
            </a:r>
            <a:endParaRPr lang="en-US" sz="32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2156" y="1179588"/>
            <a:ext cx="89518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400" dirty="0">
                <a:solidFill>
                  <a:srgbClr val="33333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Luna je </a:t>
            </a:r>
            <a: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 kilograma višanja i 5 kilograma kivija platila 71 kunu. U drugoj kupovini Luna je 2 kilograma višanja i 7 kilograma kivija platila 73 kune. Odredite cijenu jednog kilograma višanja i jednog kilograma kivija. </a:t>
            </a:r>
            <a:endParaRPr lang="hr-HR" sz="2400" dirty="0">
              <a:latin typeface="Calibri" panose="020F0502020204030204" pitchFamily="34" charset="0"/>
            </a:endParaRPr>
          </a:p>
        </p:txBody>
      </p:sp>
      <p:pic>
        <p:nvPicPr>
          <p:cNvPr id="4" name="Picture 4" descr="Povezana slik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905" y="2379917"/>
            <a:ext cx="1048649" cy="1048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819919" y="2819016"/>
            <a:ext cx="11865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200" dirty="0">
                <a:solidFill>
                  <a:srgbClr val="0070C0"/>
                </a:solidFill>
              </a:rPr>
              <a:t>12 kn</a:t>
            </a:r>
            <a:endParaRPr lang="hr-HR" sz="3200" dirty="0"/>
          </a:p>
        </p:txBody>
      </p:sp>
      <p:pic>
        <p:nvPicPr>
          <p:cNvPr id="6" name="Picture 8" descr="Slikovni rezultat za kiv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7106" y="2528888"/>
            <a:ext cx="1295841" cy="1123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6382947" y="2800337"/>
            <a:ext cx="95891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200" dirty="0">
                <a:solidFill>
                  <a:srgbClr val="0070C0"/>
                </a:solidFill>
              </a:rPr>
              <a:t>7 kn</a:t>
            </a:r>
            <a:endParaRPr lang="hr-HR" sz="3200" dirty="0"/>
          </a:p>
        </p:txBody>
      </p:sp>
      <p:sp>
        <p:nvSpPr>
          <p:cNvPr id="8" name="Rectangle 7"/>
          <p:cNvSpPr/>
          <p:nvPr/>
        </p:nvSpPr>
        <p:spPr>
          <a:xfrm>
            <a:off x="622740" y="3934681"/>
            <a:ext cx="80906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200" dirty="0">
                <a:solidFill>
                  <a:srgbClr val="0070C0"/>
                </a:solidFill>
              </a:rPr>
              <a:t>3 ∙ 12 kn + 5 ∙ 7 kn = 36 kn + 35 kn = 71 kn </a:t>
            </a:r>
            <a:endParaRPr lang="hr-HR" sz="3200" dirty="0"/>
          </a:p>
        </p:txBody>
      </p:sp>
      <p:sp>
        <p:nvSpPr>
          <p:cNvPr id="9" name="Rectangle 8"/>
          <p:cNvSpPr/>
          <p:nvPr/>
        </p:nvSpPr>
        <p:spPr>
          <a:xfrm>
            <a:off x="622740" y="4666167"/>
            <a:ext cx="80906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3200" dirty="0">
                <a:solidFill>
                  <a:srgbClr val="0070C0"/>
                </a:solidFill>
              </a:rPr>
              <a:t>2 ∙ 12 kn + 7 ∙ 7 kn = 24 kn + 49 kn = 73 kn </a:t>
            </a:r>
            <a:endParaRPr lang="hr-HR" sz="3200" dirty="0"/>
          </a:p>
        </p:txBody>
      </p:sp>
    </p:spTree>
    <p:extLst>
      <p:ext uri="{BB962C8B-B14F-4D97-AF65-F5344CB8AC3E}">
        <p14:creationId xmlns:p14="http://schemas.microsoft.com/office/powerpoint/2010/main" val="558635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2296</TotalTime>
  <Words>277</Words>
  <Application>Microsoft Office PowerPoint</Application>
  <PresentationFormat>Prikaz na zaslonu (4:3)</PresentationFormat>
  <Paragraphs>35</Paragraphs>
  <Slides>5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10" baseType="lpstr">
      <vt:lpstr>Arial</vt:lpstr>
      <vt:lpstr>Calibri</vt:lpstr>
      <vt:lpstr>Myriad Pro</vt:lpstr>
      <vt:lpstr>Office tema</vt:lpstr>
      <vt:lpstr>Equation</vt:lpstr>
      <vt:lpstr>4.4. Primjena sustava dviju linearnih jednadžbi s dvjema nepoznanicama</vt:lpstr>
      <vt:lpstr>PowerPoint prezentacija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Zeljka Orcic</dc:creator>
  <cp:lastModifiedBy>Jasminka Viljevac</cp:lastModifiedBy>
  <cp:revision>885</cp:revision>
  <dcterms:created xsi:type="dcterms:W3CDTF">2008-06-09T15:31:16Z</dcterms:created>
  <dcterms:modified xsi:type="dcterms:W3CDTF">2021-09-21T08:22:43Z</dcterms:modified>
</cp:coreProperties>
</file>